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  <p:sldMasterId id="2147483661" r:id="rId3"/>
    <p:sldMasterId id="2147483662" r:id="rId4"/>
    <p:sldMasterId id="2147483663" r:id="rId5"/>
  </p:sldMasterIdLst>
  <p:notesMasterIdLst>
    <p:notesMasterId r:id="rId15"/>
  </p:notesMasterIdLst>
  <p:sldIdLst>
    <p:sldId id="256" r:id="rId6"/>
    <p:sldId id="257" r:id="rId7"/>
    <p:sldId id="258" r:id="rId8"/>
    <p:sldId id="259" r:id="rId9"/>
    <p:sldId id="260" r:id="rId10"/>
    <p:sldId id="263" r:id="rId11"/>
    <p:sldId id="264" r:id="rId12"/>
    <p:sldId id="276" r:id="rId13"/>
    <p:sldId id="277" r:id="rId14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091" autoAdjust="0"/>
  </p:normalViewPr>
  <p:slideViewPr>
    <p:cSldViewPr snapToGrid="0" snapToObjects="1">
      <p:cViewPr varScale="1">
        <p:scale>
          <a:sx n="100" d="100"/>
          <a:sy n="100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1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2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lvl="3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5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lvl="6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7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695607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9" name="Shape 149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4" name="Shape 164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6" name="Shape 186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3" name="Shape 193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 rot="5400000">
            <a:off x="4846637" y="2286001"/>
            <a:ext cx="5851525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 rot="5400000">
            <a:off x="998537" y="419102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5886896" y="1066800"/>
            <a:ext cx="2743199" cy="198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pic" idx="2"/>
          </p:nvPr>
        </p:nvSpPr>
        <p:spPr>
          <a:xfrm>
            <a:off x="838200" y="1143003"/>
            <a:ext cx="4419599" cy="3514531"/>
          </a:xfrm>
          <a:prstGeom prst="roundRect">
            <a:avLst>
              <a:gd name="adj" fmla="val 783"/>
            </a:avLst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buClr>
                <a:srgbClr val="B5A788"/>
              </a:buClr>
              <a:buFont typeface="Cabin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38200" y="4800600"/>
            <a:ext cx="4419599" cy="7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l" rtl="0">
              <a:lnSpc>
                <a:spcPct val="114285"/>
              </a:lnSpc>
              <a:spcBef>
                <a:spcPts val="0"/>
              </a:spcBef>
              <a:buClr>
                <a:srgbClr val="777777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 rot="5400000">
            <a:off x="2784474" y="98425"/>
            <a:ext cx="4800600" cy="7499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16778"/>
            <a:ext cx="3809999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909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406963"/>
            <a:ext cx="3809999" cy="698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" indent="-7619" rtl="0">
              <a:lnSpc>
                <a:spcPct val="100000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57200" y="2133600"/>
            <a:ext cx="8153399" cy="3992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1435608" y="274319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51603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328278"/>
            <a:ext cx="4023360" cy="640079"/>
          </a:xfrm>
          <a:prstGeom prst="rect">
            <a:avLst/>
          </a:prstGeom>
          <a:solidFill>
            <a:schemeClr val="lt1"/>
          </a:solidFill>
          <a:ln w="10775" cap="flat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64008" indent="-507" algn="l" rtl="0">
              <a:lnSpc>
                <a:spcPct val="100000"/>
              </a:lnSpc>
              <a:spcBef>
                <a:spcPts val="100"/>
              </a:spcBef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63439" y="328278"/>
            <a:ext cx="4023360" cy="640079"/>
          </a:xfrm>
          <a:prstGeom prst="rect">
            <a:avLst/>
          </a:prstGeom>
          <a:solidFill>
            <a:schemeClr val="lt1"/>
          </a:solidFill>
          <a:ln w="10775" cap="flat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64008" indent="-507" algn="l" rtl="0">
              <a:lnSpc>
                <a:spcPct val="100000"/>
              </a:lnSpc>
              <a:spcBef>
                <a:spcPts val="100"/>
              </a:spcBef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3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noFill/>
          <a:ln w="10775" cap="flat">
            <a:solidFill>
              <a:schemeClr val="lt1"/>
            </a:solidFill>
            <a:prstDash val="dash"/>
            <a:miter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393192" indent="-278892" rtl="0">
              <a:lnSpc>
                <a:spcPct val="100000"/>
              </a:lnSpc>
              <a:spcBef>
                <a:spcPts val="700"/>
              </a:spcBef>
              <a:defRPr/>
            </a:lvl1pPr>
            <a:lvl2pPr rtl="0">
              <a:lnSpc>
                <a:spcPct val="100000"/>
              </a:lnSpc>
              <a:spcBef>
                <a:spcPts val="700"/>
              </a:spcBef>
              <a:defRPr/>
            </a:lvl2pPr>
            <a:lvl3pPr rtl="0">
              <a:lnSpc>
                <a:spcPct val="100000"/>
              </a:lnSpc>
              <a:spcBef>
                <a:spcPts val="700"/>
              </a:spcBef>
              <a:defRPr/>
            </a:lvl3pPr>
            <a:lvl4pPr rtl="0">
              <a:lnSpc>
                <a:spcPct val="100000"/>
              </a:lnSpc>
              <a:spcBef>
                <a:spcPts val="700"/>
              </a:spcBef>
              <a:defRPr/>
            </a:lvl4pPr>
            <a:lvl5pPr rtl="0">
              <a:lnSpc>
                <a:spcPct val="100000"/>
              </a:lnSpc>
              <a:spcBef>
                <a:spcPts val="70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4"/>
          </p:nvPr>
        </p:nvSpPr>
        <p:spPr>
          <a:xfrm>
            <a:off x="4663439" y="969336"/>
            <a:ext cx="4023360" cy="4114800"/>
          </a:xfrm>
          <a:prstGeom prst="rect">
            <a:avLst/>
          </a:prstGeom>
          <a:noFill/>
          <a:ln w="10775" cap="flat">
            <a:solidFill>
              <a:schemeClr val="lt1"/>
            </a:solidFill>
            <a:prstDash val="dash"/>
            <a:miter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393192" indent="-278892" rtl="0">
              <a:lnSpc>
                <a:spcPct val="100000"/>
              </a:lnSpc>
              <a:spcBef>
                <a:spcPts val="700"/>
              </a:spcBef>
              <a:defRPr/>
            </a:lvl1pPr>
            <a:lvl2pPr rtl="0">
              <a:lnSpc>
                <a:spcPct val="100000"/>
              </a:lnSpc>
              <a:spcBef>
                <a:spcPts val="700"/>
              </a:spcBef>
              <a:defRPr/>
            </a:lvl2pPr>
            <a:lvl3pPr rtl="0">
              <a:lnSpc>
                <a:spcPct val="100000"/>
              </a:lnSpc>
              <a:spcBef>
                <a:spcPts val="700"/>
              </a:spcBef>
              <a:defRPr/>
            </a:lvl3pPr>
            <a:lvl4pPr rtl="0">
              <a:lnSpc>
                <a:spcPct val="100000"/>
              </a:lnSpc>
              <a:spcBef>
                <a:spcPts val="700"/>
              </a:spcBef>
              <a:defRPr/>
            </a:lvl4pPr>
            <a:lvl5pPr rtl="0">
              <a:lnSpc>
                <a:spcPct val="100000"/>
              </a:lnSpc>
              <a:spcBef>
                <a:spcPts val="70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1435608" y="274319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1435608" y="1524000"/>
            <a:ext cx="3657600" cy="46634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5276087" y="1524000"/>
            <a:ext cx="3657600" cy="46634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ctrTitle"/>
          </p:nvPr>
        </p:nvSpPr>
        <p:spPr>
          <a:xfrm>
            <a:off x="1432559" y="359897"/>
            <a:ext cx="7406639" cy="14721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ubTitle" idx="1"/>
          </p:nvPr>
        </p:nvSpPr>
        <p:spPr>
          <a:xfrm>
            <a:off x="1432559" y="1850064"/>
            <a:ext cx="740663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" marR="0" indent="-2032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None/>
              <a:defRPr/>
            </a:lvl1pPr>
            <a:lvl2pPr marL="457200" marR="0" indent="0" algn="ctr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None/>
              <a:defRPr/>
            </a:lvl2pPr>
            <a:lvl3pPr marL="914400" marR="0" indent="0" algn="ctr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None/>
              <a:defRPr/>
            </a:lvl3pPr>
            <a:lvl4pPr marL="13716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None/>
              <a:defRPr/>
            </a:lvl4pPr>
            <a:lvl5pPr marL="18288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None/>
              <a:defRPr/>
            </a:lvl5pPr>
            <a:lvl6pPr marL="22860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None/>
              <a:defRPr/>
            </a:lvl6pPr>
            <a:lvl7pPr marL="27432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7pPr>
            <a:lvl8pPr marL="32004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8pPr>
            <a:lvl9pPr marL="36576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2578391" y="2600325"/>
            <a:ext cx="6400799" cy="228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12500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2578391" y="1066800"/>
            <a:ext cx="6400799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18288" indent="-5588" rtl="0">
              <a:lnSpc>
                <a:spcPct val="115000"/>
              </a:lnSpc>
              <a:spcBef>
                <a:spcPts val="0"/>
              </a:spcBef>
              <a:buClr>
                <a:srgbClr val="341108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2pPr>
            <a:lvl3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3pPr>
            <a:lvl4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4pPr>
            <a:lvl5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g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1" name="Shape 11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12" name="Shape 12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Shape 13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4" name="Shape 14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20" name="Shape 20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49" name="Shape 49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50" name="Shape 5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1" name="Shape 51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52" name="Shape 52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3" name="Shape 53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54" name="Shape 54"/>
          <p:cNvGrpSpPr/>
          <p:nvPr/>
        </p:nvGrpSpPr>
        <p:grpSpPr>
          <a:xfrm>
            <a:off x="914400" y="1408112"/>
            <a:ext cx="231775" cy="225425"/>
            <a:chOff x="914400" y="1408112"/>
            <a:chExt cx="231775" cy="225425"/>
          </a:xfrm>
        </p:grpSpPr>
        <p:pic>
          <p:nvPicPr>
            <p:cNvPr id="55" name="Shape 5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4400" y="1408112"/>
              <a:ext cx="231775" cy="225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" name="Shape 56"/>
            <p:cNvSpPr txBox="1"/>
            <p:nvPr/>
          </p:nvSpPr>
          <p:spPr>
            <a:xfrm>
              <a:off x="952500" y="1444625"/>
              <a:ext cx="149225" cy="1492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57" name="Shape 57"/>
          <p:cNvSpPr/>
          <p:nvPr/>
        </p:nvSpPr>
        <p:spPr>
          <a:xfrm>
            <a:off x="1157287" y="1344612"/>
            <a:ext cx="63500" cy="65086"/>
          </a:xfrm>
          <a:prstGeom prst="ellipse">
            <a:avLst/>
          </a:prstGeom>
          <a:noFill/>
          <a:ln w="12700" cap="rnd">
            <a:solidFill>
              <a:srgbClr val="307F93">
                <a:alpha val="59607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68" name="Shape 68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69" name="Shape 69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70" name="Shape 7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1" name="Shape 71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72" name="Shape 72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3" name="Shape 73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4" name="Shape 74"/>
          <p:cNvSpPr txBox="1"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5" name="Shape 75"/>
          <p:cNvSpPr txBox="1"/>
          <p:nvPr/>
        </p:nvSpPr>
        <p:spPr>
          <a:xfrm>
            <a:off x="2286000" y="0"/>
            <a:ext cx="7619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76" name="Shape 76"/>
          <p:cNvGrpSpPr/>
          <p:nvPr/>
        </p:nvGrpSpPr>
        <p:grpSpPr>
          <a:xfrm>
            <a:off x="2163761" y="2809875"/>
            <a:ext cx="231775" cy="225425"/>
            <a:chOff x="2163761" y="2809875"/>
            <a:chExt cx="231775" cy="225425"/>
          </a:xfrm>
        </p:grpSpPr>
        <p:pic>
          <p:nvPicPr>
            <p:cNvPr id="77" name="Shape 7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2163761" y="2809875"/>
              <a:ext cx="231775" cy="225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8" name="Shape 78"/>
            <p:cNvSpPr txBox="1"/>
            <p:nvPr/>
          </p:nvSpPr>
          <p:spPr>
            <a:xfrm>
              <a:off x="2203450" y="2844800"/>
              <a:ext cx="147636" cy="1492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79" name="Shape 79"/>
          <p:cNvSpPr/>
          <p:nvPr/>
        </p:nvSpPr>
        <p:spPr>
          <a:xfrm>
            <a:off x="2408236" y="2746375"/>
            <a:ext cx="63500" cy="63500"/>
          </a:xfrm>
          <a:prstGeom prst="ellipse">
            <a:avLst/>
          </a:prstGeom>
          <a:noFill/>
          <a:ln w="12700" cap="rnd">
            <a:solidFill>
              <a:srgbClr val="307F93">
                <a:alpha val="59607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91" name="Shape 91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92" name="Shape 9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3" name="Shape 93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94" name="Shape 94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5" name="Shape 95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6" name="Shape 96"/>
          <p:cNvSpPr txBox="1"/>
          <p:nvPr/>
        </p:nvSpPr>
        <p:spPr>
          <a:xfrm>
            <a:off x="1014412" y="0"/>
            <a:ext cx="8129586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07" name="Shape 107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108" name="Shape 10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" name="Shape 109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10" name="Shape 110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12" name="Shape 112"/>
          <p:cNvGrpSpPr/>
          <p:nvPr/>
        </p:nvGrpSpPr>
        <p:grpSpPr>
          <a:xfrm>
            <a:off x="646112" y="969962"/>
            <a:ext cx="4803774" cy="4802186"/>
            <a:chOff x="646112" y="969962"/>
            <a:chExt cx="4803774" cy="4802186"/>
          </a:xfrm>
        </p:grpSpPr>
        <p:pic>
          <p:nvPicPr>
            <p:cNvPr id="113" name="Shape 11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46112" y="969962"/>
              <a:ext cx="4803774" cy="48021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4" name="Shape 114"/>
            <p:cNvSpPr txBox="1"/>
            <p:nvPr/>
          </p:nvSpPr>
          <p:spPr>
            <a:xfrm>
              <a:off x="762000" y="1066800"/>
              <a:ext cx="4572000" cy="4572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2743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15" name="Shape 115"/>
          <p:cNvSpPr/>
          <p:nvPr/>
        </p:nvSpPr>
        <p:spPr>
          <a:xfrm rot="-2159999">
            <a:off x="396875" y="954086"/>
            <a:ext cx="685800" cy="204786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w="9525" cap="rnd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6" name="Shape 116"/>
          <p:cNvSpPr/>
          <p:nvPr/>
        </p:nvSpPr>
        <p:spPr>
          <a:xfrm rot="2160000" flipH="1">
            <a:off x="5003800" y="936624"/>
            <a:ext cx="649287" cy="204786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w="9525" cap="rnd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ctrTitle"/>
          </p:nvPr>
        </p:nvSpPr>
        <p:spPr>
          <a:xfrm>
            <a:off x="1431925" y="360362"/>
            <a:ext cx="7407274" cy="14684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Elementary Linear Algebra 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431925" y="1849436"/>
            <a:ext cx="7407274" cy="4475162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45700" anchor="t" anchorCtr="0">
            <a:noAutofit/>
          </a:bodyPr>
          <a:lstStyle/>
          <a:p>
            <a:pPr marL="26987" marR="0" lvl="0" indent="-158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bin"/>
              <a:buNone/>
            </a:pPr>
            <a:endParaRPr lang="en-US"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129" name="Shape 1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76400" y="1905000"/>
            <a:ext cx="3316287" cy="3200399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 txBox="1"/>
          <p:nvPr/>
        </p:nvSpPr>
        <p:spPr>
          <a:xfrm>
            <a:off x="5722412" y="3982757"/>
            <a:ext cx="2735788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en-US" sz="36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Chapter 6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1435100" y="0"/>
            <a:ext cx="7499349" cy="1219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0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Chapter 6</a:t>
            </a:r>
            <a:br>
              <a:rPr lang="en-US" sz="40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40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Inner Product Spaces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1327996" y="1981201"/>
            <a:ext cx="7499349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28892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0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6.1</a:t>
            </a:r>
            <a:r>
              <a:rPr lang="en-US" sz="30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Inner Products</a:t>
            </a:r>
          </a:p>
          <a:p>
            <a:pPr marL="365125" marR="0" lvl="0" indent="-288925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0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6.2</a:t>
            </a:r>
            <a:r>
              <a:rPr lang="en-US" sz="30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Angle and </a:t>
            </a:r>
            <a:r>
              <a:rPr lang="en-US" sz="3000" b="0" i="0" u="none" strike="noStrike" cap="none" baseline="0" dirty="0" err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Orthogonality</a:t>
            </a:r>
            <a:r>
              <a:rPr lang="en-US" sz="30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in Inner                              </a:t>
            </a:r>
          </a:p>
          <a:p>
            <a:pPr marL="365125" marR="0" lvl="0" indent="-288925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en-US" sz="30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       Product Spaces</a:t>
            </a:r>
          </a:p>
          <a:p>
            <a:pPr marL="365125" marR="0" lvl="0" indent="-288925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000" b="0" i="0" u="none" strike="noStrike" cap="none" baseline="0" dirty="0" smtClean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6.4</a:t>
            </a:r>
            <a:r>
              <a:rPr lang="en-US" sz="3000" b="0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</a:t>
            </a:r>
            <a:r>
              <a:rPr lang="en-US" sz="30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Best Approximation;  Least </a:t>
            </a:r>
            <a:r>
              <a:rPr lang="en-US" sz="3000" b="0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Squares</a:t>
            </a:r>
            <a:endParaRPr lang="en-US" sz="30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6.1</a:t>
            </a:r>
            <a:r>
              <a:rPr lang="en-US" sz="4300" b="0" i="0" u="none" strike="noStrike" cap="none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  <a:r>
              <a:rPr lang="en-US" sz="43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Inner </a:t>
            </a:r>
            <a:r>
              <a:rPr lang="en-US" sz="43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Products</a:t>
            </a:r>
          </a:p>
        </p:txBody>
      </p:sp>
      <p:pic>
        <p:nvPicPr>
          <p:cNvPr id="144" name="Shape 1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962" y="1524000"/>
            <a:ext cx="8047036" cy="3014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43200" y="4538662"/>
            <a:ext cx="4649787" cy="54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6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Algebraic Properties of Inner Products</a:t>
            </a: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89037" y="2286000"/>
            <a:ext cx="7954962" cy="2655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Arial"/>
              <a:buNone/>
            </a:pPr>
            <a:r>
              <a:rPr lang="en-US" sz="4300" b="0" i="1" u="none" strike="noStrike" cap="none" baseline="0" dirty="0" err="1">
                <a:solidFill>
                  <a:srgbClr val="572314"/>
                </a:solidFill>
                <a:latin typeface="Arial"/>
                <a:ea typeface="Arial"/>
                <a:cs typeface="Arial"/>
                <a:sym typeface="Arial"/>
              </a:rPr>
              <a:t>θ</a:t>
            </a:r>
            <a:r>
              <a:rPr lang="en-US" sz="4300" b="0" i="0" u="none" strike="noStrike" cap="none" baseline="0" dirty="0">
                <a:solidFill>
                  <a:srgbClr val="572314"/>
                </a:solidFill>
                <a:latin typeface="Arial"/>
                <a:ea typeface="Arial"/>
                <a:cs typeface="Arial"/>
                <a:sym typeface="Arial"/>
              </a:rPr>
              <a:t>: the angle between u and v</a:t>
            </a:r>
          </a:p>
        </p:txBody>
      </p:sp>
      <p:pic>
        <p:nvPicPr>
          <p:cNvPr id="159" name="Shape 1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3600" y="1524000"/>
            <a:ext cx="5661024" cy="21034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Shape 16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4222" y="4741333"/>
            <a:ext cx="8099778" cy="7196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28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6.4 Best Approximation</a:t>
            </a:r>
            <a:r>
              <a:rPr lang="en-US" sz="280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: </a:t>
            </a:r>
            <a:r>
              <a:rPr lang="en-US" sz="28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Least </a:t>
            </a:r>
            <a:r>
              <a:rPr lang="en-US" sz="28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Squares</a:t>
            </a:r>
          </a:p>
        </p:txBody>
      </p:sp>
      <p:pic>
        <p:nvPicPr>
          <p:cNvPr id="181" name="Shape 1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2133600"/>
            <a:ext cx="8047036" cy="1382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Shape 1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6962" y="3886200"/>
            <a:ext cx="8047036" cy="21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900" b="0" i="0" u="none" strike="noStrike" cap="none" baseline="0" dirty="0">
                <a:solidFill>
                  <a:schemeClr val="accent4">
                    <a:lumMod val="75000"/>
                  </a:schemeClr>
                </a:solidFill>
                <a:latin typeface="Cambria"/>
                <a:ea typeface="Cabin"/>
                <a:cs typeface="Cambria"/>
                <a:sym typeface="Cabin"/>
              </a:rPr>
              <a:t>Least squares </a:t>
            </a:r>
            <a:r>
              <a:rPr lang="en-US" sz="3900" b="0" i="0" u="none" strike="noStrike" cap="none" baseline="0" dirty="0" smtClean="0">
                <a:solidFill>
                  <a:schemeClr val="accent4">
                    <a:lumMod val="75000"/>
                  </a:schemeClr>
                </a:solidFill>
                <a:latin typeface="Cambria"/>
                <a:ea typeface="Cabin"/>
                <a:cs typeface="Cambria"/>
                <a:sym typeface="Cabin"/>
              </a:rPr>
              <a:t>solutions</a:t>
            </a:r>
            <a:br>
              <a:rPr lang="en-US" sz="3900" b="0" i="0" u="none" strike="noStrike" cap="none" baseline="0" dirty="0" smtClean="0">
                <a:solidFill>
                  <a:schemeClr val="accent4">
                    <a:lumMod val="75000"/>
                  </a:schemeClr>
                </a:solidFill>
                <a:latin typeface="Cambria"/>
                <a:ea typeface="Cabin"/>
                <a:cs typeface="Cambria"/>
                <a:sym typeface="Cabin"/>
              </a:rPr>
            </a:br>
            <a:r>
              <a:rPr lang="en-US" sz="3900" b="0" i="0" u="none" strike="noStrike" cap="none" baseline="0" dirty="0" smtClean="0">
                <a:solidFill>
                  <a:schemeClr val="accent4">
                    <a:lumMod val="75000"/>
                  </a:schemeClr>
                </a:solidFill>
                <a:latin typeface="Cambria"/>
                <a:ea typeface="Cabin"/>
                <a:cs typeface="Cambria"/>
                <a:sym typeface="Cabin"/>
              </a:rPr>
              <a:t> </a:t>
            </a:r>
            <a:r>
              <a:rPr lang="en-US" sz="3900" b="0" i="0" u="none" strike="noStrike" cap="none" baseline="0" dirty="0">
                <a:solidFill>
                  <a:schemeClr val="accent4">
                    <a:lumMod val="75000"/>
                  </a:schemeClr>
                </a:solidFill>
                <a:latin typeface="Cambria"/>
                <a:ea typeface="Cabin"/>
                <a:cs typeface="Cambria"/>
                <a:sym typeface="Cabin"/>
              </a:rPr>
              <a:t>to A</a:t>
            </a:r>
            <a:r>
              <a:rPr lang="en-US" sz="3900" b="1" i="0" u="none" strike="noStrike" cap="none" baseline="0" dirty="0">
                <a:solidFill>
                  <a:schemeClr val="accent4">
                    <a:lumMod val="75000"/>
                  </a:schemeClr>
                </a:solidFill>
                <a:latin typeface="Cambria"/>
                <a:ea typeface="Cabin"/>
                <a:cs typeface="Cambria"/>
                <a:sym typeface="Cabin"/>
              </a:rPr>
              <a:t>x</a:t>
            </a:r>
            <a:r>
              <a:rPr lang="en-US" sz="3900" b="0" i="0" u="none" strike="noStrike" cap="none" baseline="0" dirty="0">
                <a:solidFill>
                  <a:schemeClr val="accent4">
                    <a:lumMod val="75000"/>
                  </a:schemeClr>
                </a:solidFill>
                <a:latin typeface="Cambria"/>
                <a:ea typeface="Cabin"/>
                <a:cs typeface="Cambria"/>
                <a:sym typeface="Cabin"/>
              </a:rPr>
              <a:t> = </a:t>
            </a:r>
            <a:r>
              <a:rPr lang="en-US" sz="3900" b="1" i="0" u="none" strike="noStrike" cap="none" baseline="0" dirty="0">
                <a:solidFill>
                  <a:schemeClr val="accent4">
                    <a:lumMod val="75000"/>
                  </a:schemeClr>
                </a:solidFill>
                <a:latin typeface="Cambria"/>
                <a:ea typeface="Cabin"/>
                <a:cs typeface="Cambria"/>
                <a:sym typeface="Cabin"/>
              </a:rPr>
              <a:t>b</a:t>
            </a:r>
          </a:p>
        </p:txBody>
      </p:sp>
      <p:pic>
        <p:nvPicPr>
          <p:cNvPr id="189" name="Shape 1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962" y="2514600"/>
            <a:ext cx="8047036" cy="231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11-17 at 2.33.5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30200"/>
            <a:ext cx="6083300" cy="606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364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4-11-17 at 2.34.1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" y="1792111"/>
            <a:ext cx="7636954" cy="291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715005"/>
      </p:ext>
    </p:extLst>
  </p:cSld>
  <p:clrMapOvr>
    <a:masterClrMapping/>
  </p:clrMapOvr>
</p:sld>
</file>

<file path=ppt/theme/theme1.xml><?xml version="1.0" encoding="utf-8"?>
<a:theme xmlns:a="http://schemas.openxmlformats.org/drawingml/2006/main" name="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57</Words>
  <Application>Microsoft Macintosh PowerPoint</Application>
  <PresentationFormat>On-screen Show (4:3)</PresentationFormat>
  <Paragraphs>23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Solstice</vt:lpstr>
      <vt:lpstr>1_Solstice</vt:lpstr>
      <vt:lpstr>2_Solstice</vt:lpstr>
      <vt:lpstr>3_Solstice</vt:lpstr>
      <vt:lpstr>4_Solstice</vt:lpstr>
      <vt:lpstr>Elementary Linear Algebra </vt:lpstr>
      <vt:lpstr>Chapter 6 Inner Product Spaces</vt:lpstr>
      <vt:lpstr>6.1 Inner Products</vt:lpstr>
      <vt:lpstr>Algebraic Properties of Inner Products</vt:lpstr>
      <vt:lpstr>θ: the angle between u and v</vt:lpstr>
      <vt:lpstr>6.4 Best Approximation: Least Squares</vt:lpstr>
      <vt:lpstr>Least squares solutions  to Ax = b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Elementary Linear Algebra </dc:title>
  <cp:lastModifiedBy>s dd</cp:lastModifiedBy>
  <cp:revision>7</cp:revision>
  <dcterms:modified xsi:type="dcterms:W3CDTF">2015-04-08T04:56:09Z</dcterms:modified>
</cp:coreProperties>
</file>